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4" r:id="rId2"/>
    <p:sldId id="256" r:id="rId3"/>
    <p:sldId id="302" r:id="rId4"/>
    <p:sldId id="258" r:id="rId5"/>
    <p:sldId id="276" r:id="rId6"/>
    <p:sldId id="299" r:id="rId7"/>
    <p:sldId id="303" r:id="rId8"/>
    <p:sldId id="279" r:id="rId9"/>
    <p:sldId id="280" r:id="rId10"/>
    <p:sldId id="300" r:id="rId11"/>
    <p:sldId id="293" r:id="rId12"/>
    <p:sldId id="301" r:id="rId13"/>
    <p:sldId id="285" r:id="rId14"/>
    <p:sldId id="294" r:id="rId15"/>
    <p:sldId id="288" r:id="rId16"/>
    <p:sldId id="289" r:id="rId17"/>
    <p:sldId id="283" r:id="rId18"/>
    <p:sldId id="287" r:id="rId19"/>
    <p:sldId id="286" r:id="rId20"/>
    <p:sldId id="291" r:id="rId21"/>
    <p:sldId id="305" r:id="rId2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 snapToGrid="0">
      <p:cViewPr>
        <p:scale>
          <a:sx n="80" d="100"/>
          <a:sy n="80" d="100"/>
        </p:scale>
        <p:origin x="-49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E03EF-3C46-42DB-924A-DB882482BDFF}" type="datetimeFigureOut">
              <a:rPr lang="en-US" smtClean="0"/>
              <a:t>2023/01/25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C704F-5F09-4E41-A17A-DFD97E7B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9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CE1D3E6-A3F4-467B-B91B-B055F17565B5}" type="datetimeFigureOut">
              <a:rPr lang="fa-IR" smtClean="0"/>
              <a:t>1444/07/04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D2F42D-D5AD-4301-A3AA-77A27AE211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10528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F42D-D5AD-4301-A3AA-77A27AE21188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6051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7F124-A171-46F0-9077-FBD6DFEACCB3}" type="slidenum">
              <a: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66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BCA176-8155-4D48-843F-CCFDB603312F}" type="slidenum">
              <a: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26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5F07A-7851-4022-B08B-DDEE30FB6AB5}" type="slidenum">
              <a: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3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967C3A-5839-49B3-B601-80E67AEAC43B}" type="slidenum">
              <a: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58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89D03F-BCDE-4B91-84BA-7A3E62F3F01F}" type="slidenum">
              <a: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1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EFD8D6-F0A7-400E-A42B-53AB59B5DE5E}" type="slidenum">
              <a: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9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312427C-F0C7-4FB2-A8DB-764927737C8F}" type="slidenum">
              <a:rPr lang="fa-IR">
                <a:solidFill>
                  <a:prstClr val="black"/>
                </a:solidFill>
                <a:latin typeface="Calibri" panose="020F0502020204030204" pitchFamily="34" charset="0"/>
              </a:rPr>
              <a:pPr rtl="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a-I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8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13994-3507-491B-9EFD-A7CBD58A3AC6}" type="slidenum">
              <a: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7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10CBC4-5B5C-4691-9593-28F69019694E}" type="slidenum">
              <a: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8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9536C4-52FB-49CA-8858-75481C001EBB}" type="slidenum">
              <a: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9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6A07A-1F78-44C6-A217-346BB30398F4}" type="slidenum">
              <a: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2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B35DF-88E6-4FA8-9AE5-95C49AB84B34}" type="slidenum">
              <a: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27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DF3DA-3E1E-4C5B-B6DE-5C9FF5C99D79}" type="slidenum">
              <a: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9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26E9-E097-4906-AC96-B04737EDC5D4}" type="datetime8">
              <a:rPr lang="fa-IR" smtClean="0"/>
              <a:t>23/ژانويه/25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41BD-8E40-4843-968C-9EC5D55218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217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FE1C-5C71-4E2F-A509-D3C0933BB2B4}" type="datetime8">
              <a:rPr lang="fa-IR" smtClean="0"/>
              <a:t>23/ژانويه/25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41BD-8E40-4843-968C-9EC5D55218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043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C7CA-91C3-424A-AF2D-7CB1880A57CC}" type="datetime8">
              <a:rPr lang="fa-IR" smtClean="0"/>
              <a:t>23/ژانويه/25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41BD-8E40-4843-968C-9EC5D55218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634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8A09-1739-43BA-A317-012023E77E6E}" type="datetime8">
              <a:rPr lang="fa-IR" smtClean="0"/>
              <a:t>23/ژانويه/25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41BD-8E40-4843-968C-9EC5D55218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241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92-7894-40DD-8888-A7F06F5AEE4B}" type="datetime8">
              <a:rPr lang="fa-IR" smtClean="0"/>
              <a:t>23/ژانويه/25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41BD-8E40-4843-968C-9EC5D55218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378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4C70-5107-43EF-8AE8-BB874946BB43}" type="datetime8">
              <a:rPr lang="fa-IR" smtClean="0"/>
              <a:t>23/ژانويه/25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41BD-8E40-4843-968C-9EC5D55218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958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B058-A068-4E5A-A04B-5B61706CD0BF}" type="datetime8">
              <a:rPr lang="fa-IR" smtClean="0"/>
              <a:t>23/ژانويه/25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41BD-8E40-4843-968C-9EC5D55218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717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F19F-AB9A-4602-AA5B-A22943B384FF}" type="datetime8">
              <a:rPr lang="fa-IR" smtClean="0"/>
              <a:t>23/ژانويه/25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41BD-8E40-4843-968C-9EC5D55218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305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6E48-AB1F-4D8F-B4BB-6C0EBBC42D4E}" type="datetime8">
              <a:rPr lang="fa-IR" smtClean="0"/>
              <a:t>23/ژانويه/25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41BD-8E40-4843-968C-9EC5D55218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216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142E-5AC0-4DC0-AAD5-C2076E92A3EB}" type="datetime8">
              <a:rPr lang="fa-IR" smtClean="0"/>
              <a:t>23/ژانويه/25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41BD-8E40-4843-968C-9EC5D55218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693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C12-35DE-4286-96D1-978D3F91717F}" type="datetime8">
              <a:rPr lang="fa-IR" smtClean="0"/>
              <a:t>23/ژانويه/25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41BD-8E40-4843-968C-9EC5D55218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96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117AC-57E8-48E5-B619-AEF2CE95745B}" type="datetime8">
              <a:rPr lang="fa-IR" smtClean="0"/>
              <a:t>23/ژانويه/25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41BD-8E40-4843-968C-9EC5D55218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724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41BD-8E40-4843-968C-9EC5D55218C1}" type="slidenum">
              <a:rPr lang="fa-IR" smtClean="0"/>
              <a:t>1</a:t>
            </a:fld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8" y="-325438"/>
            <a:ext cx="12714742" cy="759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27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2800" dirty="0">
                <a:solidFill>
                  <a:srgbClr val="FF0000"/>
                </a:solidFill>
                <a:cs typeface="B Nazanin" pitchFamily="2" charset="-78"/>
              </a:rPr>
              <a:t>ایده یا محصول شما در چه مرحله ای قرار </a:t>
            </a:r>
            <a:r>
              <a:rPr lang="ar-SA" sz="2800" dirty="0" smtClean="0">
                <a:solidFill>
                  <a:srgbClr val="FF0000"/>
                </a:solidFill>
                <a:cs typeface="B Nazanin" pitchFamily="2" charset="-78"/>
              </a:rPr>
              <a:t>دارد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؟</a:t>
            </a:r>
            <a:endParaRPr lang="en-US" sz="28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rtl="1"/>
            <a:endParaRPr lang="fa-IR" dirty="0" smtClean="0">
              <a:cs typeface="B Nazanin" pitchFamily="2" charset="-78"/>
            </a:endParaRPr>
          </a:p>
          <a:p>
            <a:pPr algn="just" rtl="1"/>
            <a:r>
              <a:rPr lang="ar-SA" dirty="0" smtClean="0">
                <a:cs typeface="B Nazanin" pitchFamily="2" charset="-78"/>
              </a:rPr>
              <a:t>تعریف </a:t>
            </a:r>
            <a:r>
              <a:rPr lang="ar-SA" dirty="0">
                <a:cs typeface="B Nazanin" pitchFamily="2" charset="-78"/>
              </a:rPr>
              <a:t>ایده و تدوین دانش </a:t>
            </a:r>
            <a:r>
              <a:rPr lang="ar-SA" dirty="0" smtClean="0">
                <a:cs typeface="B Nazanin" pitchFamily="2" charset="-78"/>
              </a:rPr>
              <a:t>فنی</a:t>
            </a:r>
            <a:endParaRPr lang="fa-IR" dirty="0" smtClean="0">
              <a:cs typeface="B Nazanin" pitchFamily="2" charset="-78"/>
            </a:endParaRPr>
          </a:p>
          <a:p>
            <a:pPr marL="0" indent="0" algn="just" rtl="1">
              <a:buNone/>
            </a:pPr>
            <a:endParaRPr lang="fa-IR" dirty="0">
              <a:cs typeface="B Nazanin" pitchFamily="2" charset="-78"/>
            </a:endParaRPr>
          </a:p>
          <a:p>
            <a:pPr algn="just" rtl="1"/>
            <a:r>
              <a:rPr lang="ar-SA" dirty="0" smtClean="0">
                <a:cs typeface="B Nazanin" pitchFamily="2" charset="-78"/>
              </a:rPr>
              <a:t>نمونه </a:t>
            </a:r>
            <a:r>
              <a:rPr lang="ar-SA" dirty="0">
                <a:cs typeface="B Nazanin" pitchFamily="2" charset="-78"/>
              </a:rPr>
              <a:t>اولیه </a:t>
            </a:r>
            <a:endParaRPr lang="fa-IR" dirty="0" smtClean="0">
              <a:cs typeface="B Nazanin" pitchFamily="2" charset="-78"/>
            </a:endParaRPr>
          </a:p>
          <a:p>
            <a:pPr algn="just" rtl="1"/>
            <a:endParaRPr lang="fa-IR" dirty="0" smtClean="0">
              <a:cs typeface="B Nazanin" pitchFamily="2" charset="-78"/>
            </a:endParaRPr>
          </a:p>
          <a:p>
            <a:pPr algn="just" rtl="1"/>
            <a:r>
              <a:rPr lang="ar-SA" dirty="0" smtClean="0">
                <a:cs typeface="B Nazanin" pitchFamily="2" charset="-78"/>
              </a:rPr>
              <a:t>فروش آزمایشی</a:t>
            </a:r>
            <a:endParaRPr lang="fa-IR" dirty="0" smtClean="0">
              <a:cs typeface="B Nazanin" pitchFamily="2" charset="-78"/>
            </a:endParaRPr>
          </a:p>
          <a:p>
            <a:pPr algn="just" rtl="1"/>
            <a:endParaRPr lang="fa-IR" dirty="0">
              <a:cs typeface="B Nazanin" pitchFamily="2" charset="-78"/>
            </a:endParaRPr>
          </a:p>
          <a:p>
            <a:pPr algn="just" rtl="1"/>
            <a:r>
              <a:rPr lang="ar-SA" dirty="0" smtClean="0">
                <a:cs typeface="B Nazanin" pitchFamily="2" charset="-78"/>
              </a:rPr>
              <a:t>تولید </a:t>
            </a:r>
            <a:r>
              <a:rPr lang="ar-SA" dirty="0">
                <a:cs typeface="B Nazanin" pitchFamily="2" charset="-78"/>
              </a:rPr>
              <a:t>نیمه </a:t>
            </a:r>
            <a:r>
              <a:rPr lang="ar-SA" dirty="0" smtClean="0">
                <a:cs typeface="B Nazanin" pitchFamily="2" charset="-78"/>
              </a:rPr>
              <a:t>صنعتی</a:t>
            </a:r>
            <a:endParaRPr lang="fa-IR" dirty="0" smtClean="0">
              <a:cs typeface="B Nazanin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just" rtl="1"/>
            <a:r>
              <a:rPr lang="en-US" dirty="0" smtClean="0">
                <a:cs typeface="B Nazanin" pitchFamily="2" charset="-78"/>
              </a:rPr>
              <a:t>R&amp;D</a:t>
            </a:r>
            <a:endParaRPr lang="fa-IR" dirty="0" smtClean="0">
              <a:cs typeface="B Nazanin" pitchFamily="2" charset="-78"/>
            </a:endParaRPr>
          </a:p>
          <a:p>
            <a:pPr marL="0" indent="0" algn="just" rtl="1">
              <a:buNone/>
            </a:pPr>
            <a:r>
              <a:rPr lang="fa-IR" b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10</a:t>
            </a:fld>
            <a:endParaRPr lang="fa-IR" sz="2000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10242" name="Picture 2" descr="C:\Users\0640197396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946" y="501670"/>
            <a:ext cx="1687513" cy="13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8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a-IR" sz="2800" dirty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توجیه نوآورانه بودن ايده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11</a:t>
            </a:fld>
            <a:endParaRPr lang="fa-IR" sz="2000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11266" name="Picture 2" descr="C:\Users\0640197396\Desktop\log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56" y="433649"/>
            <a:ext cx="1687484" cy="1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97481" y="2234068"/>
            <a:ext cx="8229600" cy="3157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a-IR" sz="2800" dirty="0">
              <a:solidFill>
                <a:srgbClr val="FF0000"/>
              </a:solidFill>
              <a:latin typeface="IranNastaliq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51377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وجود نمونه خارجی یا جانشین محصول در بازار </a:t>
            </a:r>
            <a:endParaRPr lang="en-US" sz="28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12</a:t>
            </a:fld>
            <a:endParaRPr lang="fa-IR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12290" name="Picture 2" descr="C:\Users\0640197396\Desktop\lo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34" y="409899"/>
            <a:ext cx="1687484" cy="13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44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6654"/>
            <a:ext cx="8229600" cy="868346"/>
          </a:xfrm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fa-IR" sz="2800" dirty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توجیه </a:t>
            </a:r>
            <a:r>
              <a:rPr lang="fa-IR" sz="2800" dirty="0" smtClean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اقتصادي و فنی </a:t>
            </a:r>
            <a:r>
              <a:rPr lang="fa-IR" sz="2800" dirty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ایده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13</a:t>
            </a:fld>
            <a:endParaRPr lang="fa-IR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13314" name="Picture 2" descr="C:\Users\0640197396\Desktop\log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255" y="469275"/>
            <a:ext cx="1687484" cy="14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82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استانداردها و مجوزهای موردنیاز</a:t>
            </a:r>
            <a:endParaRPr lang="fa-IR" sz="28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14</a:t>
            </a:fld>
            <a:endParaRPr lang="fa-IR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14338" name="Picture 2" descr="C:\Users\0640197396\Desktop\lo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10" y="493025"/>
            <a:ext cx="1687484" cy="128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5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>
              <a:defRPr/>
            </a:pPr>
            <a:r>
              <a:rPr lang="fa-IR" sz="2800" dirty="0" smtClean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ارزیابی بازار هدف </a:t>
            </a:r>
            <a:r>
              <a:rPr lang="fa-IR" sz="2800" dirty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ایده </a:t>
            </a:r>
            <a:r>
              <a:rPr lang="fa-IR" sz="2800" dirty="0" smtClean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و زمینۀ کاری</a:t>
            </a:r>
            <a:endParaRPr lang="fa-IR" sz="2800" dirty="0">
              <a:solidFill>
                <a:srgbClr val="FF0000"/>
              </a:solidFill>
              <a:latin typeface="IranNastaliq" pitchFamily="18" charset="0"/>
              <a:cs typeface="B Nazanin" pitchFamily="2" charset="-78"/>
            </a:endParaRP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 eaLnBrk="1" hangingPunct="1">
              <a:buNone/>
            </a:pPr>
            <a:endParaRPr lang="fa-IR" altLang="fa-IR" sz="1800" dirty="0" smtClean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15</a:t>
            </a:fld>
            <a:endParaRPr lang="fa-IR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15362" name="Picture 2" descr="C:\Users\0640197396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069" y="430418"/>
            <a:ext cx="1687513" cy="129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2270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9333"/>
          </a:xfrm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fa-IR" sz="2800" dirty="0" smtClean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وجه تمایز  محصول از رقبای دیگر </a:t>
            </a:r>
            <a:endParaRPr lang="fa-IR" sz="2800" dirty="0">
              <a:solidFill>
                <a:srgbClr val="FF0000"/>
              </a:solidFill>
              <a:latin typeface="IranNastaliq" pitchFamily="18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16</a:t>
            </a:fld>
            <a:endParaRPr lang="fa-IR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16386" name="Picture 2" descr="C:\Users\0640197396\Desktop\log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58" y="477047"/>
            <a:ext cx="1687484" cy="13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8409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191" y="449501"/>
            <a:ext cx="7929618" cy="928694"/>
          </a:xfrm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fa-IR" sz="2800" dirty="0" smtClean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مشتریان محصول یا خدمت</a:t>
            </a:r>
            <a:endParaRPr lang="fa-IR" sz="2800" dirty="0">
              <a:solidFill>
                <a:srgbClr val="FF0000"/>
              </a:solidFill>
              <a:latin typeface="IranNastaliq" pitchFamily="18" charset="0"/>
              <a:cs typeface="B Nazanin" pitchFamily="2" charset="-78"/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 eaLnBrk="1" hangingPunct="1"/>
            <a:r>
              <a:rPr lang="fa-IR" altLang="fa-IR" sz="2400" dirty="0" smtClean="0">
                <a:cs typeface="B Nazanin" panose="00000400000000000000" pitchFamily="2" charset="-78"/>
              </a:rPr>
              <a:t>عموم مردم</a:t>
            </a:r>
          </a:p>
          <a:p>
            <a:pPr algn="r" rtl="1" eaLnBrk="1" hangingPunct="1"/>
            <a:endParaRPr lang="fa-IR" altLang="fa-IR" sz="2400" dirty="0" smtClean="0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fa-IR" sz="2400" dirty="0" smtClean="0">
                <a:cs typeface="B Nazanin" panose="00000400000000000000" pitchFamily="2" charset="-78"/>
              </a:rPr>
              <a:t>بیمارستان‌ها</a:t>
            </a:r>
          </a:p>
          <a:p>
            <a:pPr marL="0" indent="0" algn="r" rtl="1" eaLnBrk="1" hangingPunct="1">
              <a:buNone/>
            </a:pPr>
            <a:endParaRPr lang="fa-IR" altLang="fa-IR" sz="2400" dirty="0" smtClean="0">
              <a:cs typeface="B Nazanin" panose="00000400000000000000" pitchFamily="2" charset="-78"/>
            </a:endParaRPr>
          </a:p>
          <a:p>
            <a:pPr algn="r" rtl="1" eaLnBrk="1" hangingPunct="1"/>
            <a:r>
              <a:rPr lang="fa-IR" altLang="fa-IR" sz="2400" dirty="0" smtClean="0">
                <a:cs typeface="B Nazanin" panose="00000400000000000000" pitchFamily="2" charset="-78"/>
              </a:rPr>
              <a:t>بیماران خاص</a:t>
            </a:r>
          </a:p>
          <a:p>
            <a:pPr algn="r" rtl="1" eaLnBrk="1" hangingPunct="1"/>
            <a:endParaRPr lang="fa-IR" altLang="fa-IR" sz="2400" dirty="0" smtClean="0">
              <a:cs typeface="B Nazanin" panose="00000400000000000000" pitchFamily="2" charset="-78"/>
            </a:endParaRPr>
          </a:p>
          <a:p>
            <a:pPr algn="r" rtl="1" eaLnBrk="1" hangingPunct="1"/>
            <a:r>
              <a:rPr lang="fa-IR" altLang="fa-IR" sz="2400" dirty="0" smtClean="0">
                <a:cs typeface="B Nazanin" panose="00000400000000000000" pitchFamily="2" charset="-78"/>
              </a:rPr>
              <a:t>سازمان‌ها</a:t>
            </a:r>
          </a:p>
          <a:p>
            <a:pPr marL="0" indent="0" algn="r" rtl="1" eaLnBrk="1" hangingPunct="1">
              <a:buNone/>
            </a:pPr>
            <a:endParaRPr lang="fa-IR" altLang="fa-IR" sz="2400" dirty="0" smtClean="0">
              <a:cs typeface="B Nazanin" panose="00000400000000000000" pitchFamily="2" charset="-78"/>
            </a:endParaRPr>
          </a:p>
          <a:p>
            <a:pPr algn="r" rtl="1" eaLnBrk="1" hangingPunct="1"/>
            <a:r>
              <a:rPr lang="fa-IR" altLang="fa-IR" sz="2400" dirty="0" smtClean="0">
                <a:cs typeface="B Nazanin" panose="00000400000000000000" pitchFamily="2" charset="-78"/>
              </a:rPr>
              <a:t>سایر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17</a:t>
            </a:fld>
            <a:endParaRPr lang="fa-IR" sz="2000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17410" name="Picture 2" descr="C:\Users\0640197396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071" y="382918"/>
            <a:ext cx="1687513" cy="13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2754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>
              <a:defRPr/>
            </a:pPr>
            <a:r>
              <a:rPr lang="fa-IR" sz="2800" dirty="0" smtClean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فرصت‌هاي </a:t>
            </a:r>
            <a:r>
              <a:rPr lang="fa-IR" sz="2800" dirty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كاري (حال و آینده) 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852859" y="1923802"/>
            <a:ext cx="10515600" cy="4351338"/>
          </a:xfrm>
        </p:spPr>
        <p:txBody>
          <a:bodyPr>
            <a:normAutofit/>
          </a:bodyPr>
          <a:lstStyle/>
          <a:p>
            <a:pPr marL="0" indent="0" algn="just" rtl="1" eaLnBrk="1" hangingPunct="1">
              <a:buNone/>
            </a:pPr>
            <a:endParaRPr lang="fa-IR" altLang="fa-IR" sz="1800" dirty="0" smtClean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18</a:t>
            </a:fld>
            <a:endParaRPr lang="fa-IR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18434" name="Picture 2" descr="C:\Users\0640197396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945" y="430420"/>
            <a:ext cx="1687513" cy="13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96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>
              <a:defRPr/>
            </a:pPr>
            <a:r>
              <a:rPr lang="ar-SA" sz="2800" dirty="0">
                <a:solidFill>
                  <a:srgbClr val="FF0000"/>
                </a:solidFill>
                <a:cs typeface="B Nazanin" pitchFamily="2" charset="-78"/>
              </a:rPr>
              <a:t>برآورد هزینه کلی اجرای طرح</a:t>
            </a:r>
            <a:r>
              <a:rPr lang="ar-SA" sz="2800" dirty="0" smtClean="0">
                <a:solidFill>
                  <a:srgbClr val="FF0000"/>
                </a:solidFill>
                <a:cs typeface="B Nazanin" pitchFamily="2" charset="-78"/>
              </a:rPr>
              <a:t>/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ar-SA" sz="2800" dirty="0" smtClean="0">
                <a:solidFill>
                  <a:srgbClr val="FF0000"/>
                </a:solidFill>
                <a:cs typeface="B Nazanin" pitchFamily="2" charset="-78"/>
              </a:rPr>
              <a:t>ایده </a:t>
            </a:r>
            <a:endParaRPr lang="fa-IR" sz="2800" dirty="0">
              <a:solidFill>
                <a:srgbClr val="FF0000"/>
              </a:solidFill>
              <a:latin typeface="IranNastaliq" pitchFamily="18" charset="0"/>
              <a:cs typeface="B Nazanin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581520"/>
              </p:ext>
            </p:extLst>
          </p:nvPr>
        </p:nvGraphicFramePr>
        <p:xfrm>
          <a:off x="2624447" y="1963338"/>
          <a:ext cx="6395378" cy="2546045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600220"/>
                <a:gridCol w="3253839"/>
                <a:gridCol w="1187532"/>
                <a:gridCol w="1353787"/>
              </a:tblGrid>
              <a:tr h="51860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نوع هزینه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مبلغ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توضیحات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4007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هزینه خرید تجهیزات و مواد مورد نیاز پروژه </a:t>
                      </a:r>
                      <a:r>
                        <a:rPr lang="fa-IR" sz="1600" dirty="0">
                          <a:effectLst/>
                          <a:cs typeface="B Nazanin" pitchFamily="2" charset="-78"/>
                        </a:rPr>
                        <a:t>(جمع</a:t>
                      </a:r>
                      <a:endParaRPr lang="en-US" sz="1600" dirty="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itchFamily="2" charset="-78"/>
                        </a:rPr>
                        <a:t>مبلغ جدول بالا در این قسمت قید گردد)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36049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نیروی انسانی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4414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خدمات قراردادی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8543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سایرموارد(نام ببرید)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19</a:t>
            </a:fld>
            <a:endParaRPr lang="fa-IR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4421" y="45587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cs typeface="B Nazanin" pitchFamily="2" charset="-78"/>
              </a:rPr>
              <a:t>کل هزینه طرح برای ساخت نمونه اولیه؟ </a:t>
            </a:r>
            <a:endParaRPr lang="en-US" sz="2800" dirty="0">
              <a:cs typeface="B Nazanin" pitchFamily="2" charset="-78"/>
            </a:endParaRPr>
          </a:p>
        </p:txBody>
      </p:sp>
      <p:pic>
        <p:nvPicPr>
          <p:cNvPr id="19458" name="Picture 2" descr="C:\Users\0640197396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952" y="489794"/>
            <a:ext cx="1687513" cy="133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27580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52232" y="2030680"/>
            <a:ext cx="8229600" cy="3380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 algn="r" rtl="1" fontAlgn="base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fa-IR" sz="2400" b="1" dirty="0" smtClean="0">
                <a:latin typeface="IranNastaliq" pitchFamily="18" charset="0"/>
                <a:cs typeface="B Nazanin" pitchFamily="2" charset="-78"/>
              </a:rPr>
              <a:t>نکته: در نظر داشته باشید اين يك فايل نمونه است و چنانچه اطلاعات تكميلي ديگري داريد مي‌توانيد اضافه نماييد.</a:t>
            </a:r>
            <a:br>
              <a:rPr lang="fa-IR" sz="2400" b="1" dirty="0" smtClean="0">
                <a:latin typeface="IranNastaliq" pitchFamily="18" charset="0"/>
                <a:cs typeface="B Nazanin" pitchFamily="2" charset="-78"/>
              </a:rPr>
            </a:br>
            <a:r>
              <a:rPr lang="fa-IR" sz="2400" b="1" dirty="0" smtClean="0">
                <a:latin typeface="Arial" pitchFamily="34" charset="0"/>
                <a:cs typeface="B Nazanin"/>
              </a:rPr>
              <a:t>فايل تهيه شده را حتما روز قبل از برگزاري جلسه به آدرس ایمیل مرک</a:t>
            </a:r>
            <a:r>
              <a:rPr lang="fa-IR" sz="2400" b="1" dirty="0">
                <a:latin typeface="Arial" pitchFamily="34" charset="0"/>
                <a:cs typeface="B Nazanin"/>
              </a:rPr>
              <a:t>ز</a:t>
            </a:r>
            <a:r>
              <a:rPr lang="fa-IR" sz="2400" b="1" dirty="0" smtClean="0">
                <a:latin typeface="Arial" pitchFamily="34" charset="0"/>
                <a:cs typeface="B Nazanin"/>
              </a:rPr>
              <a:t> رشد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B Nazanin"/>
              </a:rPr>
              <a:t>incubator@bums.ac.ir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  <a:cs typeface="B Nazanin"/>
              </a:rPr>
              <a:t> </a:t>
            </a:r>
            <a:r>
              <a:rPr lang="fa-IR" sz="2400" b="1" dirty="0" smtClean="0">
                <a:latin typeface="Arial" pitchFamily="34" charset="0"/>
                <a:cs typeface="B Nazanin"/>
              </a:rPr>
              <a:t>ارسال نماييد.</a:t>
            </a:r>
            <a:r>
              <a:rPr lang="fa-IR" sz="2400" b="1" dirty="0" smtClean="0">
                <a:solidFill>
                  <a:srgbClr val="0070C0"/>
                </a:solidFill>
                <a:latin typeface="Arial" pitchFamily="34" charset="0"/>
                <a:cs typeface="B Nazanin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B Nazanin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B Nazanin"/>
              </a:rPr>
            </a:br>
            <a:endParaRPr lang="fa-IR" sz="24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24400" y="5881337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2</a:t>
            </a:fld>
            <a:endParaRPr lang="fa-IR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1026" name="Picture 2" descr="C:\Users\0640197396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11" y="489796"/>
            <a:ext cx="1687513" cy="112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>
              <a:defRPr/>
            </a:pPr>
            <a:r>
              <a:rPr lang="fa-IR" sz="2800" dirty="0">
                <a:solidFill>
                  <a:srgbClr val="FF0000"/>
                </a:solidFill>
                <a:latin typeface="IranNastaliq" pitchFamily="18" charset="0"/>
                <a:cs typeface="B Esfehan" pitchFamily="2" charset="-78"/>
              </a:rPr>
              <a:t>مراحل برنامه كاري هسته در دوره </a:t>
            </a:r>
            <a:r>
              <a:rPr lang="fa-IR" sz="2800" dirty="0" smtClean="0">
                <a:solidFill>
                  <a:srgbClr val="FF0000"/>
                </a:solidFill>
                <a:latin typeface="IranNastaliq" pitchFamily="18" charset="0"/>
                <a:cs typeface="B Esfehan" pitchFamily="2" charset="-78"/>
              </a:rPr>
              <a:t>پیش رشد</a:t>
            </a:r>
            <a:endParaRPr lang="fa-IR" sz="2800" dirty="0">
              <a:solidFill>
                <a:srgbClr val="FF0000"/>
              </a:solidFill>
              <a:latin typeface="IranNastaliq" pitchFamily="18" charset="0"/>
              <a:cs typeface="B Esfeh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20</a:t>
            </a:fld>
            <a:endParaRPr lang="fa-IR" b="1" dirty="0">
              <a:solidFill>
                <a:srgbClr val="00B050"/>
              </a:solidFill>
              <a:cs typeface="+mj-cs"/>
            </a:endParaRPr>
          </a:p>
        </p:txBody>
      </p:sp>
      <p:graphicFrame>
        <p:nvGraphicFramePr>
          <p:cNvPr id="5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423952"/>
              </p:ext>
            </p:extLst>
          </p:nvPr>
        </p:nvGraphicFramePr>
        <p:xfrm>
          <a:off x="1294373" y="1881184"/>
          <a:ext cx="9835103" cy="4284670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2067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7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7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71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71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71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71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71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715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715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4715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33400"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مراحل اجراي ایده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 gridSpan="1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شروع و خاتمه ( ماه )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17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1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2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3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4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5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6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7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8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9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10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11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itchFamily="2" charset="-78"/>
                        </a:rPr>
                        <a:t>12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3275"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275"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3275"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3275"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cs typeface="B Nazanin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2530" name="Picture 2" descr="C:\Users\0640197396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318" y="355404"/>
            <a:ext cx="1687513" cy="13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493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0" y="1285860"/>
            <a:ext cx="8143932" cy="3643338"/>
          </a:xfrm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fa-IR" sz="8800" dirty="0">
                <a:latin typeface="IranNastaliq" pitchFamily="18" charset="0"/>
                <a:cs typeface="IranNastaliq" pitchFamily="18" charset="0"/>
              </a:rPr>
              <a:t>با تشکر</a:t>
            </a:r>
            <a:br>
              <a:rPr lang="fa-IR" sz="8800" dirty="0">
                <a:latin typeface="IranNastaliq" pitchFamily="18" charset="0"/>
                <a:cs typeface="IranNastaliq" pitchFamily="18" charset="0"/>
              </a:rPr>
            </a:br>
            <a:r>
              <a:rPr lang="fa-IR" sz="8800" dirty="0">
                <a:latin typeface="IranNastaliq" pitchFamily="18" charset="0"/>
                <a:cs typeface="IranNastaliq" pitchFamily="18" charset="0"/>
              </a:rPr>
              <a:t>هسته </a:t>
            </a:r>
            <a:r>
              <a:rPr lang="fa-IR" sz="8800" dirty="0" smtClean="0">
                <a:latin typeface="IranNastaliq" pitchFamily="18" charset="0"/>
                <a:cs typeface="IranNastaliq" pitchFamily="18" charset="0"/>
              </a:rPr>
              <a:t>......</a:t>
            </a:r>
            <a:endParaRPr lang="fa-IR" sz="88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41BD-8E40-4843-968C-9EC5D55218C1}" type="slidenum">
              <a:rPr lang="fa-IR" smtClean="0"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09382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عنوان طرح</a:t>
            </a:r>
            <a:endParaRPr lang="en-US" sz="28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3</a:t>
            </a:fld>
            <a:endParaRPr lang="fa-IR" sz="2000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2050" name="Picture 2" descr="C:\Users\0640197396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445" y="418543"/>
            <a:ext cx="1687513" cy="126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06" y="365126"/>
            <a:ext cx="10498394" cy="814746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rgbClr val="FF0000"/>
                </a:solidFill>
                <a:latin typeface="Calibri"/>
                <a:cs typeface="B Nazanin" pitchFamily="2" charset="-78"/>
              </a:rPr>
              <a:t>مشخصات اعضاء فعال در طرح</a:t>
            </a:r>
            <a:endParaRPr lang="fa-IR" sz="20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4</a:t>
            </a:fld>
            <a:endParaRPr lang="fa-IR" sz="2000" b="1" dirty="0">
              <a:solidFill>
                <a:srgbClr val="00B050"/>
              </a:solidFill>
              <a:cs typeface="+mj-cs"/>
            </a:endParaRPr>
          </a:p>
        </p:txBody>
      </p:sp>
      <p:graphicFrame>
        <p:nvGraphicFramePr>
          <p:cNvPr id="5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9048"/>
              </p:ext>
            </p:extLst>
          </p:nvPr>
        </p:nvGraphicFramePr>
        <p:xfrm>
          <a:off x="1758687" y="1599520"/>
          <a:ext cx="8252786" cy="3216499"/>
        </p:xfrm>
        <a:graphic>
          <a:graphicData uri="http://schemas.openxmlformats.org/drawingml/2006/table">
            <a:tbl>
              <a:tblPr rtl="1">
                <a:tableStyleId>{616DA210-FB5B-4158-B5E0-FEB733F419BA}</a:tableStyleId>
              </a:tblPr>
              <a:tblGrid>
                <a:gridCol w="1538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3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25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48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48929"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نام و نام خانوادگی</a:t>
                      </a:r>
                      <a:endParaRPr kumimoji="0" lang="en-US" sz="1900" u="none" strike="noStrike" cap="none" normalizeH="0" baseline="0" dirty="0" smtClean="0">
                        <a:ln>
                          <a:noFill/>
                        </a:ln>
                        <a:effectLst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مدرک تحصيلي / زمینۀ تخصصی – دانشگاه محل تحصیل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شغل کنونی و محل اشتغال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سمت در هسته / زمینه همکاری </a:t>
                      </a:r>
                      <a:r>
                        <a:rPr kumimoji="0" lang="fa-IR" sz="1900" u="none" strike="noStrike" cap="none" normalizeH="0" baseline="3000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1</a:t>
                      </a:r>
                      <a:endParaRPr kumimoji="0" lang="en-US" sz="1900" u="none" strike="noStrike" cap="none" normalizeH="0" baseline="30000" dirty="0" smtClean="0">
                        <a:ln>
                          <a:noFill/>
                        </a:ln>
                        <a:effectLst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 نحوۀ همکاری </a:t>
                      </a:r>
                      <a:r>
                        <a:rPr kumimoji="0" lang="fa-IR" sz="1900" u="none" strike="noStrike" cap="none" normalizeH="0" baseline="3000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2</a:t>
                      </a:r>
                      <a:endParaRPr kumimoji="0" lang="en-US" sz="1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3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7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040671" y="5283997"/>
            <a:ext cx="7970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r" rtl="1"/>
            <a:r>
              <a:rPr lang="fa-IR" sz="1600" baseline="30000" dirty="0" smtClean="0">
                <a:cs typeface="B Nazanin" pitchFamily="2" charset="-78"/>
              </a:rPr>
              <a:t>1</a:t>
            </a:r>
            <a:r>
              <a:rPr lang="fa-IR" sz="1600" dirty="0" smtClean="0">
                <a:cs typeface="B Nazanin" pitchFamily="2" charset="-78"/>
              </a:rPr>
              <a:t> </a:t>
            </a:r>
            <a:r>
              <a:rPr lang="ar-SA" sz="1600" dirty="0" smtClean="0">
                <a:cs typeface="B Nazanin" pitchFamily="2" charset="-78"/>
              </a:rPr>
              <a:t>زمينه </a:t>
            </a:r>
            <a:r>
              <a:rPr lang="ar-SA" sz="1600" dirty="0">
                <a:cs typeface="B Nazanin" pitchFamily="2" charset="-78"/>
              </a:rPr>
              <a:t>همکاری: بخشی از طرح را که انجام می دهند مثل بخش الکترونيک، مکانيک، نرم افزار، تحقيق، تست،......</a:t>
            </a:r>
            <a:endParaRPr lang="en-US" sz="1600" dirty="0">
              <a:cs typeface="B Nazanin" pitchFamily="2" charset="-78"/>
            </a:endParaRPr>
          </a:p>
          <a:p>
            <a:pPr algn="r" rtl="1"/>
            <a:r>
              <a:rPr lang="fa-IR" sz="1600" baseline="30000" dirty="0" smtClean="0">
                <a:cs typeface="B Nazanin" pitchFamily="2" charset="-78"/>
              </a:rPr>
              <a:t>2</a:t>
            </a:r>
            <a:r>
              <a:rPr lang="fa-IR" sz="1600" dirty="0" smtClean="0">
                <a:cs typeface="B Nazanin" pitchFamily="2" charset="-78"/>
              </a:rPr>
              <a:t> </a:t>
            </a:r>
            <a:r>
              <a:rPr lang="ar-SA" sz="1600" dirty="0" smtClean="0">
                <a:cs typeface="B Nazanin" pitchFamily="2" charset="-78"/>
              </a:rPr>
              <a:t>نحوة </a:t>
            </a:r>
            <a:r>
              <a:rPr lang="ar-SA" sz="1600" dirty="0">
                <a:cs typeface="B Nazanin" pitchFamily="2" charset="-78"/>
              </a:rPr>
              <a:t>همکاری: يکی از موارد مشارکت، پيمانکاری، ساعتی تمام وقت، ساعتی نيمه وقت، مشاوره،....</a:t>
            </a:r>
            <a:endParaRPr lang="en-US" altLang="fa-IR" sz="1600" b="1" dirty="0">
              <a:solidFill>
                <a:srgbClr val="FF0000"/>
              </a:solidFill>
              <a:latin typeface="2 elham"/>
              <a:cs typeface="B Nazanin" panose="00000400000000000000" pitchFamily="2" charset="-78"/>
            </a:endParaRPr>
          </a:p>
        </p:txBody>
      </p:sp>
      <p:pic>
        <p:nvPicPr>
          <p:cNvPr id="3074" name="Picture 2" descr="C:\Users\0640197396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41" y="252290"/>
            <a:ext cx="1687513" cy="12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709" y="285728"/>
            <a:ext cx="8072494" cy="857256"/>
          </a:xfrm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سوابق تحقیقات کاربردی و فعالیت‌های فناورانه همکاران در ارتباط با موضوع </a:t>
            </a:r>
            <a:endParaRPr lang="fa-IR" sz="28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138995" y="5486261"/>
            <a:ext cx="79708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r" rtl="1"/>
            <a:r>
              <a:rPr lang="fa-IR" sz="1600" dirty="0" smtClean="0">
                <a:cs typeface="B Nazanin" pitchFamily="2" charset="-78"/>
              </a:rPr>
              <a:t>* خ : خاتمه یافته؛ د: در دست اجرا</a:t>
            </a:r>
            <a:endParaRPr lang="en-US" sz="1600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5</a:t>
            </a:fld>
            <a:endParaRPr lang="fa-IR" sz="2000" b="1" dirty="0">
              <a:solidFill>
                <a:srgbClr val="00B050"/>
              </a:solidFill>
              <a:cs typeface="+mj-cs"/>
            </a:endParaRPr>
          </a:p>
        </p:txBody>
      </p:sp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58049"/>
              </p:ext>
            </p:extLst>
          </p:nvPr>
        </p:nvGraphicFramePr>
        <p:xfrm>
          <a:off x="1017151" y="1643063"/>
          <a:ext cx="10025337" cy="2795810"/>
        </p:xfrm>
        <a:graphic>
          <a:graphicData uri="http://schemas.openxmlformats.org/drawingml/2006/table">
            <a:tbl>
              <a:tblPr rtl="1">
                <a:tableStyleId>{616DA210-FB5B-4158-B5E0-FEB733F419BA}</a:tableStyleId>
              </a:tblPr>
              <a:tblGrid>
                <a:gridCol w="806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6555"/>
                <a:gridCol w="1267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5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4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/>
                <a:gridCol w="1000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4110"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ردیف</a:t>
                      </a:r>
                      <a:endParaRPr kumimoji="0" lang="en-US" sz="1900" u="none" strike="noStrike" cap="none" normalizeH="0" baseline="0" dirty="0" smtClean="0">
                        <a:ln>
                          <a:noFill/>
                        </a:ln>
                        <a:effectLst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عنوان طرح / فعالیت فناورانه</a:t>
                      </a:r>
                      <a:endParaRPr kumimoji="0" lang="en-US" sz="1900" u="none" strike="noStrike" cap="none" normalizeH="0" baseline="0" dirty="0" smtClean="0">
                        <a:ln>
                          <a:noFill/>
                        </a:ln>
                        <a:effectLst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زمان اجرا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اعتبار (ریال)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کارفرما</a:t>
                      </a:r>
                      <a:endParaRPr kumimoji="0" lang="en-US" sz="1900" u="none" strike="noStrike" cap="none" normalizeH="0" baseline="30000" dirty="0" smtClean="0">
                        <a:ln>
                          <a:noFill/>
                        </a:ln>
                        <a:effectLst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دستاورد</a:t>
                      </a:r>
                      <a:endParaRPr kumimoji="0" lang="en-US" sz="1900" u="none" strike="noStrike" cap="none" normalizeH="0" baseline="30000" dirty="0" smtClean="0">
                        <a:ln>
                          <a:noFill/>
                        </a:ln>
                        <a:effectLst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وضعیت</a:t>
                      </a:r>
                      <a:r>
                        <a:rPr kumimoji="0" lang="fa-IR" sz="1900" u="none" strike="noStrike" kern="1200" cap="none" normalizeH="0" baseline="30000" dirty="0" smtClean="0">
                          <a:ln>
                            <a:noFill/>
                          </a:ln>
                          <a:effectLst/>
                          <a:cs typeface="2  Nazanin" panose="00000400000000000000" pitchFamily="2" charset="-78"/>
                        </a:rPr>
                        <a:t>*</a:t>
                      </a:r>
                      <a:endParaRPr kumimoji="0" lang="en-US" sz="1900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6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7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2  Nazanin" panose="00000400000000000000" pitchFamily="2" charset="-78"/>
                      </a:endParaRPr>
                    </a:p>
                  </a:txBody>
                  <a:tcPr marL="114185" marR="114185" marT="57095" marB="570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098" name="Picture 2" descr="C:\Users\0640197396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03" y="394793"/>
            <a:ext cx="1687513" cy="122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53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در صورت داشتن شرکت ثبت شده موارد ذیل را تکمیل نمایید:</a:t>
            </a:r>
            <a:endParaRPr lang="en-US" sz="28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   نام شرکت</a:t>
            </a:r>
          </a:p>
          <a:p>
            <a:pPr marL="0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   تاریخ ثبت:</a:t>
            </a:r>
          </a:p>
          <a:p>
            <a:pPr marL="0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   شماره ثبت:</a:t>
            </a:r>
          </a:p>
          <a:p>
            <a:pPr marL="0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   فعالیت‌های انجام شده از طریق شرکت: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6</a:t>
            </a:fld>
            <a:endParaRPr lang="fa-IR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5122" name="Picture 2" descr="C:\Users\0640197396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949" y="418544"/>
            <a:ext cx="1687513" cy="12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8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>
              <a:defRPr/>
            </a:pPr>
            <a:r>
              <a:rPr lang="fa-IR" sz="2800" dirty="0">
                <a:solidFill>
                  <a:srgbClr val="FF0000"/>
                </a:solidFill>
                <a:cs typeface="B Nazanin" pitchFamily="2" charset="-78"/>
              </a:rPr>
              <a:t>معرفي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مشاورین </a:t>
            </a:r>
            <a:r>
              <a:rPr lang="fa-IR" sz="2800" dirty="0">
                <a:solidFill>
                  <a:srgbClr val="FF0000"/>
                </a:solidFill>
                <a:cs typeface="B Nazanin" pitchFamily="2" charset="-78"/>
              </a:rPr>
              <a:t>علمی يا اقتصادي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endParaRPr lang="fa-IR" sz="18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7</a:t>
            </a:fld>
            <a:endParaRPr lang="fa-IR" sz="2000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6146" name="Picture 2" descr="C:\Users\0640197396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445" y="394793"/>
            <a:ext cx="1687513" cy="12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9392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543" y="354239"/>
            <a:ext cx="5246914" cy="76698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a-IR" sz="2800" dirty="0" smtClean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مشخصات ایده یا محصول</a:t>
            </a:r>
            <a:endParaRPr lang="fa-IR" sz="2800" dirty="0">
              <a:solidFill>
                <a:srgbClr val="FF0000"/>
              </a:solidFill>
              <a:latin typeface="IranNastaliq" pitchFamily="18" charset="0"/>
              <a:cs typeface="B Nazanin" pitchFamily="2" charset="-78"/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843756" y="1834651"/>
            <a:ext cx="10515600" cy="4486275"/>
          </a:xfrm>
        </p:spPr>
        <p:txBody>
          <a:bodyPr>
            <a:normAutofit/>
          </a:bodyPr>
          <a:lstStyle/>
          <a:p>
            <a:pPr algn="just" rtl="1"/>
            <a:r>
              <a:rPr lang="fa-IR" sz="2200" dirty="0" smtClean="0">
                <a:latin typeface="IranNastaliq" pitchFamily="18" charset="0"/>
                <a:cs typeface="B Nazanin" pitchFamily="2" charset="-78"/>
              </a:rPr>
              <a:t>عنوان ایده:</a:t>
            </a:r>
          </a:p>
          <a:p>
            <a:pPr marL="0" indent="0" algn="r" rtl="1">
              <a:buNone/>
            </a:pPr>
            <a:endParaRPr lang="fa-IR" dirty="0">
              <a:latin typeface="IranNastaliq" pitchFamily="18" charset="0"/>
              <a:cs typeface="B Nazanin" pitchFamily="2" charset="-78"/>
            </a:endParaRPr>
          </a:p>
          <a:p>
            <a:pPr marL="0" indent="0" algn="r" rtl="1">
              <a:buNone/>
            </a:pPr>
            <a:endParaRPr lang="fa-IR" dirty="0" smtClean="0">
              <a:latin typeface="IranNastaliq" pitchFamily="18" charset="0"/>
              <a:cs typeface="B Nazanin" pitchFamily="2" charset="-78"/>
            </a:endParaRPr>
          </a:p>
          <a:p>
            <a:pPr algn="r" rtl="1"/>
            <a:r>
              <a:rPr lang="ar-SA" sz="2200" dirty="0">
                <a:cs typeface="B Nazanin" pitchFamily="2" charset="-78"/>
              </a:rPr>
              <a:t>بیان حوزه اصلی و زیردسته های مربوط به فهرست کالاهای دانش بنیان ویژه محصول/خدمات نهایی: (در صورت وجود)</a:t>
            </a:r>
            <a:endParaRPr lang="en-US" sz="2200" dirty="0">
              <a:cs typeface="B Nazanin" pitchFamily="2" charset="-78"/>
            </a:endParaRPr>
          </a:p>
          <a:p>
            <a:pPr marL="0" indent="0" algn="r" rtl="1">
              <a:buNone/>
            </a:pPr>
            <a:endParaRPr lang="fa-IR" dirty="0">
              <a:latin typeface="IranNastaliq" pitchFamily="18" charset="0"/>
              <a:cs typeface="B Nazanin" pitchFamily="2" charset="-78"/>
            </a:endParaRPr>
          </a:p>
          <a:p>
            <a:pPr marL="0" indent="0" algn="r" rtl="1">
              <a:buNone/>
            </a:pPr>
            <a:endParaRPr lang="fa-IR" dirty="0" smtClean="0">
              <a:latin typeface="IranNastaliq" pitchFamily="18" charset="0"/>
              <a:cs typeface="B Nazanin" pitchFamily="2" charset="-78"/>
            </a:endParaRPr>
          </a:p>
          <a:p>
            <a:pPr marL="0" indent="0" algn="r" rtl="1">
              <a:buNone/>
            </a:pPr>
            <a:endParaRPr lang="fa-IR" dirty="0">
              <a:latin typeface="IranNastaliq" pitchFamily="18" charset="0"/>
              <a:cs typeface="B Nazanin" pitchFamily="2" charset="-78"/>
            </a:endParaRPr>
          </a:p>
          <a:p>
            <a:pPr marL="0" indent="0" algn="r" rtl="1">
              <a:buNone/>
            </a:pPr>
            <a:endParaRPr lang="fa-IR" dirty="0" smtClean="0">
              <a:latin typeface="IranNastaliq" pitchFamily="18" charset="0"/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latin typeface="IranNastaliq" pitchFamily="18" charset="0"/>
                <a:cs typeface="B Nazanin" pitchFamily="2" charset="-78"/>
              </a:rPr>
              <a:t> </a:t>
            </a:r>
            <a:endParaRPr lang="fa-IR" altLang="fa-IR" dirty="0" smtClean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99310" y="5802063"/>
            <a:ext cx="9116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a-IR" sz="2000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تصویر محصول، نقشه </a:t>
            </a:r>
            <a:r>
              <a:rPr lang="fa-IR" sz="2000" dirty="0" smtClean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ها، الگوریتم، فلوچارت و </a:t>
            </a:r>
            <a:r>
              <a:rPr lang="fa-IR" sz="2000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یا نمایش نمونه محصولات مشابه ایده محوری ارائه گردد.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8</a:t>
            </a:fld>
            <a:endParaRPr lang="fa-IR" sz="2000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7170" name="Picture 2" descr="C:\Users\0640197396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843" y="418543"/>
            <a:ext cx="1687513" cy="126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634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501446"/>
            <a:ext cx="8229600" cy="1082603"/>
          </a:xfrm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fa-IR" sz="2800" dirty="0" smtClean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شرح مختصر ایده، </a:t>
            </a:r>
            <a:r>
              <a:rPr lang="fa-IR" sz="2800" dirty="0">
                <a:solidFill>
                  <a:srgbClr val="FF0000"/>
                </a:solidFill>
                <a:latin typeface="IranNastaliq" pitchFamily="18" charset="0"/>
                <a:cs typeface="B Nazanin" pitchFamily="2" charset="-78"/>
              </a:rPr>
              <a:t>مشخصات فني ایده و خصوصیات محصول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850076" y="1885002"/>
            <a:ext cx="1051560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latin typeface="IranNastaliq" pitchFamily="18" charset="0"/>
                <a:cs typeface="B Nazanin" pitchFamily="2" charset="-78"/>
              </a:rPr>
              <a:t>هدف از انجام ایده/ طرح </a:t>
            </a:r>
          </a:p>
          <a:p>
            <a:pPr marL="0" indent="0" algn="just" rtl="1" eaLnBrk="1" hangingPunct="1">
              <a:buNone/>
            </a:pPr>
            <a:endParaRPr lang="fa-IR" altLang="fa-IR" sz="1800" dirty="0" smtClean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272541BD-8E40-4843-968C-9EC5D55218C1}" type="slidenum">
              <a:rPr lang="fa-IR" sz="2000" b="1" smtClean="0">
                <a:solidFill>
                  <a:srgbClr val="00B050"/>
                </a:solidFill>
                <a:cs typeface="+mj-cs"/>
              </a:rPr>
              <a:pPr algn="ctr"/>
              <a:t>9</a:t>
            </a:fld>
            <a:endParaRPr lang="fa-IR" sz="3200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8194" name="Picture 2" descr="C:\Users\0640197396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444" y="418542"/>
            <a:ext cx="1687513" cy="13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6300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436</Words>
  <Application>Microsoft Office PowerPoint</Application>
  <PresentationFormat>Custom</PresentationFormat>
  <Paragraphs>144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عنوان طرح</vt:lpstr>
      <vt:lpstr>مشخصات اعضاء فعال در طرح</vt:lpstr>
      <vt:lpstr>سوابق تحقیقات کاربردی و فعالیت‌های فناورانه همکاران در ارتباط با موضوع </vt:lpstr>
      <vt:lpstr>در صورت داشتن شرکت ثبت شده موارد ذیل را تکمیل نمایید:</vt:lpstr>
      <vt:lpstr>معرفي مشاورین علمی يا اقتصادي</vt:lpstr>
      <vt:lpstr>مشخصات ایده یا محصول</vt:lpstr>
      <vt:lpstr>شرح مختصر ایده، مشخصات فني ایده و خصوصیات محصول</vt:lpstr>
      <vt:lpstr>ایده یا محصول شما در چه مرحله ای قرار دارد؟</vt:lpstr>
      <vt:lpstr>توجیه نوآورانه بودن ايده </vt:lpstr>
      <vt:lpstr>وجود نمونه خارجی یا جانشین محصول در بازار </vt:lpstr>
      <vt:lpstr>توجیه اقتصادي و فنی ایده </vt:lpstr>
      <vt:lpstr>استانداردها و مجوزهای موردنیاز</vt:lpstr>
      <vt:lpstr>ارزیابی بازار هدف ایده و زمینۀ کاری</vt:lpstr>
      <vt:lpstr>وجه تمایز  محصول از رقبای دیگر </vt:lpstr>
      <vt:lpstr>مشتریان محصول یا خدمت</vt:lpstr>
      <vt:lpstr>فرصت‌هاي كاري (حال و آینده) </vt:lpstr>
      <vt:lpstr>برآورد هزینه کلی اجرای طرح/ ایده </vt:lpstr>
      <vt:lpstr>مراحل برنامه كاري هسته در دوره پیش رشد</vt:lpstr>
      <vt:lpstr>با تشکر هسته ......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ensiye hashemi</dc:creator>
  <cp:lastModifiedBy>حسين الهي شيروان</cp:lastModifiedBy>
  <cp:revision>48</cp:revision>
  <dcterms:created xsi:type="dcterms:W3CDTF">2018-09-23T04:44:30Z</dcterms:created>
  <dcterms:modified xsi:type="dcterms:W3CDTF">2023-01-25T10:30:50Z</dcterms:modified>
</cp:coreProperties>
</file>